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0"/>
  </p:notesMasterIdLst>
  <p:sldIdLst>
    <p:sldId id="442" r:id="rId3"/>
    <p:sldId id="345" r:id="rId4"/>
    <p:sldId id="344" r:id="rId5"/>
    <p:sldId id="346" r:id="rId6"/>
    <p:sldId id="347" r:id="rId7"/>
    <p:sldId id="348" r:id="rId8"/>
    <p:sldId id="349" r:id="rId9"/>
    <p:sldId id="351" r:id="rId10"/>
    <p:sldId id="352" r:id="rId11"/>
    <p:sldId id="424" r:id="rId12"/>
    <p:sldId id="353" r:id="rId13"/>
    <p:sldId id="354" r:id="rId14"/>
    <p:sldId id="355" r:id="rId15"/>
    <p:sldId id="460" r:id="rId16"/>
    <p:sldId id="356" r:id="rId17"/>
    <p:sldId id="357" r:id="rId18"/>
    <p:sldId id="358" r:id="rId19"/>
    <p:sldId id="359" r:id="rId20"/>
    <p:sldId id="360" r:id="rId21"/>
    <p:sldId id="361" r:id="rId22"/>
    <p:sldId id="362" r:id="rId23"/>
    <p:sldId id="363" r:id="rId24"/>
    <p:sldId id="364" r:id="rId25"/>
    <p:sldId id="427" r:id="rId26"/>
    <p:sldId id="457" r:id="rId27"/>
    <p:sldId id="458" r:id="rId28"/>
    <p:sldId id="459"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55"/>
    <p:restoredTop sz="95872"/>
  </p:normalViewPr>
  <p:slideViewPr>
    <p:cSldViewPr snapToGrid="0" snapToObjects="1">
      <p:cViewPr varScale="1">
        <p:scale>
          <a:sx n="109" d="100"/>
          <a:sy n="109"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21C0F-2229-C94E-AD1A-267299D75521}" type="datetimeFigureOut">
              <a:rPr lang="it-IT" smtClean="0"/>
              <a:t>22/05/21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CCB1-F706-B641-B115-BF877836FF7E}" type="slidenum">
              <a:rPr lang="it-IT" smtClean="0"/>
              <a:t>‹N›</a:t>
            </a:fld>
            <a:endParaRPr lang="it-IT"/>
          </a:p>
        </p:txBody>
      </p:sp>
    </p:spTree>
    <p:extLst>
      <p:ext uri="{BB962C8B-B14F-4D97-AF65-F5344CB8AC3E}">
        <p14:creationId xmlns:p14="http://schemas.microsoft.com/office/powerpoint/2010/main" val="23481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742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439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41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537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229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630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99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980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964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08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086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119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598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21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045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949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165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952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513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594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77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30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019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054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057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096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589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031D9-C5AF-A249-971A-40A2B4121E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4402A8-BD0B-E04B-84A6-3281122E4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DDE868D-CCC0-8E42-8B7D-70BF8475B71A}"/>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CD8EA038-E245-6943-BD26-AE50A9B762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645A425-8AF0-3041-A420-441B41968E3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2060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BC2C6-C20E-2B4B-8637-729AAEF23D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955249-27F0-9544-B603-C2466D648DA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19CD48-812C-214D-9A12-62F69A57F739}"/>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8C45A9D3-CA06-2A48-9F44-A3DAA5C11F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F0C2BE-C0C7-A540-8D16-1EE26E36B45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5629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A107D0-F57F-A741-8E59-6A8B3DF50F9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279581-6283-5F40-9431-012F48723EB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01C6E6A-B22C-2148-9F4D-01DE2FEEECC5}"/>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A3792A31-B04B-6C42-AE0A-AA739C2517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97FE4E-5795-4C40-9DFD-AEF4C4990903}"/>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4337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5356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303043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638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561886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299763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522849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964853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231975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9D50A-A254-6B4F-A750-CF4A62735A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333206-4D0F-D34A-9DF6-ECEBF5C52EA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E25714-1879-364C-8EE9-9EAA5D9AACCC}"/>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9F324698-6129-294F-90FE-E141851F46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24ACC92-F546-A246-9B3D-79B56FF5704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47882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254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876869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761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DE4A57-B137-9747-82B0-1D3A47B125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4A390FC-5790-1048-9F5B-E2A78A6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36CEB8-C9A6-F842-864C-5DE3814C3EE0}"/>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4674E94A-CC9B-FB4B-AFC1-BF69795426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108E3F-413F-294D-9531-A7A245CFF5F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7005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12CD39-B3A4-3043-B323-74B4C92D12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07879CC-65EA-394C-A4C7-7C8562CC220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93F077-A074-9047-B953-D0F49F6AD6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0C2D56-F8EA-AB4A-825A-C0E876B05944}"/>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6" name="Segnaposto piè di pagina 5">
            <a:extLst>
              <a:ext uri="{FF2B5EF4-FFF2-40B4-BE49-F238E27FC236}">
                <a16:creationId xmlns:a16="http://schemas.microsoft.com/office/drawing/2014/main" id="{262762A9-409D-1645-9E74-1EF5BF1B109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71B582-25CA-0040-A136-0DD9B67F5E35}"/>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82912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7E9C9-D0FD-5944-997A-80B6E6F8D5A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3AAB7E-A744-174F-A033-C25984FF5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0E68671-328F-E547-8EB0-D4B4B1195E8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1E3850-0C7B-0C4B-9BD7-55A3E2033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890C9E-7ED5-8B42-848A-080C394DBF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731549-7F38-1346-9B28-E0439AA94350}"/>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8" name="Segnaposto piè di pagina 7">
            <a:extLst>
              <a:ext uri="{FF2B5EF4-FFF2-40B4-BE49-F238E27FC236}">
                <a16:creationId xmlns:a16="http://schemas.microsoft.com/office/drawing/2014/main" id="{7B0F7C30-1F69-3E42-B47E-A3DC3866523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9573F3-F15F-964F-8F59-2C063A36C4B1}"/>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3639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2AEE6-EEBB-9D4D-B37B-93463AEA861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E0771BC-AE82-704A-A89F-184C6B3D9B3F}"/>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4" name="Segnaposto piè di pagina 3">
            <a:extLst>
              <a:ext uri="{FF2B5EF4-FFF2-40B4-BE49-F238E27FC236}">
                <a16:creationId xmlns:a16="http://schemas.microsoft.com/office/drawing/2014/main" id="{2A92FF4B-3AEC-B046-8AE1-6C22C20899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B1901FB-A8B9-4E49-A75E-426DC2355D46}"/>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5737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097F9D1-B5EF-4A49-A4DA-5221E6982950}"/>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3" name="Segnaposto piè di pagina 2">
            <a:extLst>
              <a:ext uri="{FF2B5EF4-FFF2-40B4-BE49-F238E27FC236}">
                <a16:creationId xmlns:a16="http://schemas.microsoft.com/office/drawing/2014/main" id="{82B69C20-0D1E-834E-8ADF-80294D1342D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51CCD2-C0AC-3E49-AECB-1021B9723ED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768425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5EBEE-178D-BD40-BFB2-17160F6FA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CA2E29-8F8D-A84D-B0BF-FC24E08EA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0C788E-2157-7245-B5EC-6AB6CADB7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37EDB-FB1D-2E45-9DA6-72E6502D469D}"/>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6" name="Segnaposto piè di pagina 5">
            <a:extLst>
              <a:ext uri="{FF2B5EF4-FFF2-40B4-BE49-F238E27FC236}">
                <a16:creationId xmlns:a16="http://schemas.microsoft.com/office/drawing/2014/main" id="{46196936-0593-D942-9FD4-9D295B599C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ABEE99-709E-CD42-9AAE-08DC31072B3C}"/>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31005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7326-A8B6-DF44-8ACA-CB07EB7AE5E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47534E-38E0-9243-BAE1-FF65E64C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0D4FCCB-3DE6-1440-9A28-F79ACF67F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898FD1-E60C-5F4D-92BD-560981D380AB}"/>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6" name="Segnaposto piè di pagina 5">
            <a:extLst>
              <a:ext uri="{FF2B5EF4-FFF2-40B4-BE49-F238E27FC236}">
                <a16:creationId xmlns:a16="http://schemas.microsoft.com/office/drawing/2014/main" id="{5E49EDB6-E26C-904B-A0FD-A2FB5E615B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DF51C6-3ED0-0042-B5AA-FB9F4400425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87525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AE6576-5B43-764D-A83A-1277AF19A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0CAC1-C38C-804B-93AA-D195EB06D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6C2913-34C9-014D-8119-2AEAC3E03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FF159675-A822-564B-9A53-E435E31FD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4021D4E-3FF1-D447-A455-0BDAE734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E72AE-DE38-F543-871B-68E1C23A2238}" type="slidenum">
              <a:rPr lang="it-IT" smtClean="0"/>
              <a:t>‹N›</a:t>
            </a:fld>
            <a:endParaRPr lang="it-IT"/>
          </a:p>
        </p:txBody>
      </p:sp>
    </p:spTree>
    <p:extLst>
      <p:ext uri="{BB962C8B-B14F-4D97-AF65-F5344CB8AC3E}">
        <p14:creationId xmlns:p14="http://schemas.microsoft.com/office/powerpoint/2010/main" val="173854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5/22/21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8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a:ln>
                  <a:noFill/>
                </a:ln>
                <a:solidFill>
                  <a:srgbClr val="00B0F0"/>
                </a:solidFill>
                <a:effectLst/>
                <a:uLnTx/>
                <a:uFillTx/>
                <a:latin typeface="Tw Cen MT Condensed" panose="020B0606020104020203"/>
                <a:ea typeface="+mj-ea"/>
                <a:cs typeface="+mj-cs"/>
              </a:rPr>
              <a:t>session </a:t>
            </a: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4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Statistical inference#2</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402874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correlation &amp; linear regression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a:lnSpc>
                <a:spcPct val="80000"/>
              </a:lnSpc>
              <a:buFont typeface="Font di sistema regolare"/>
              <a:buChar char="→"/>
            </a:pPr>
            <a:r>
              <a:rPr lang="en-GB" sz="2400" dirty="0"/>
              <a:t>Linear regression specifies one variable as the independent variable and another as the dependent variable.</a:t>
            </a:r>
          </a:p>
          <a:p>
            <a:pPr>
              <a:lnSpc>
                <a:spcPct val="80000"/>
              </a:lnSpc>
              <a:buFont typeface="Font di sistema regolare"/>
              <a:buChar char="→"/>
            </a:pPr>
            <a:r>
              <a:rPr lang="en-GB" sz="2400" dirty="0"/>
              <a:t>The resultant model relates the variables with a linear relationship. </a:t>
            </a:r>
          </a:p>
          <a:p>
            <a:pPr>
              <a:lnSpc>
                <a:spcPct val="80000"/>
              </a:lnSpc>
              <a:buFont typeface="Font di sistema regolare"/>
              <a:buChar char="→"/>
            </a:pPr>
            <a:r>
              <a:rPr lang="en-GB" sz="2400" dirty="0"/>
              <a:t>The tests associated with linear regression are parametric and assume normality, homoscedasticity, and independence of residuals, as well as a linear relationship between the two variables.</a:t>
            </a:r>
          </a:p>
        </p:txBody>
      </p:sp>
    </p:spTree>
    <p:extLst>
      <p:ext uri="{BB962C8B-B14F-4D97-AF65-F5344CB8AC3E}">
        <p14:creationId xmlns:p14="http://schemas.microsoft.com/office/powerpoint/2010/main" val="359224518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correlation &amp; linear regression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r>
              <a:rPr lang="en-GB" sz="2400" dirty="0"/>
              <a:t>There are different methods to perform correlation analysis:</a:t>
            </a:r>
          </a:p>
          <a:p>
            <a:pPr marL="0" indent="0">
              <a:buNone/>
            </a:pPr>
            <a:r>
              <a:rPr lang="en-GB" sz="2400" dirty="0">
                <a:solidFill>
                  <a:srgbClr val="92D050"/>
                </a:solidFill>
              </a:rPr>
              <a:t>Pearson correlation</a:t>
            </a:r>
            <a:r>
              <a:rPr lang="en-GB" sz="2400" dirty="0"/>
              <a:t> (r), which measures a linear dependence between two variables (x and y). It’s also known as a parametric correlation test because it depends to the distribution of the data. It can be used only when x and y are from normal distribution.</a:t>
            </a:r>
          </a:p>
          <a:p>
            <a:pPr marL="0" indent="0">
              <a:buNone/>
            </a:pPr>
            <a:r>
              <a:rPr lang="en-GB" sz="2400" dirty="0"/>
              <a:t>The plot of </a:t>
            </a:r>
            <a:r>
              <a:rPr lang="en-GB" sz="2400" dirty="0">
                <a:solidFill>
                  <a:srgbClr val="92D050"/>
                </a:solidFill>
              </a:rPr>
              <a:t>y = f(x)</a:t>
            </a:r>
            <a:r>
              <a:rPr lang="en-GB" sz="2400" dirty="0"/>
              <a:t> is named the linear regression curve.</a:t>
            </a:r>
          </a:p>
          <a:p>
            <a:pPr marL="0" indent="0">
              <a:buNone/>
            </a:pPr>
            <a:r>
              <a:rPr lang="en-GB" sz="2400" dirty="0">
                <a:solidFill>
                  <a:srgbClr val="92D050"/>
                </a:solidFill>
              </a:rPr>
              <a:t>Kendall tau</a:t>
            </a:r>
            <a:r>
              <a:rPr lang="en-GB" sz="2400" dirty="0"/>
              <a:t> and </a:t>
            </a:r>
            <a:r>
              <a:rPr lang="en-GB" sz="2400" dirty="0">
                <a:solidFill>
                  <a:srgbClr val="92D050"/>
                </a:solidFill>
              </a:rPr>
              <a:t>Spearman rho </a:t>
            </a:r>
            <a:r>
              <a:rPr lang="en-GB" sz="2400" dirty="0"/>
              <a:t>are rank-based correlation coefficients (non-parametric).</a:t>
            </a:r>
          </a:p>
        </p:txBody>
      </p:sp>
    </p:spTree>
    <p:extLst>
      <p:ext uri="{BB962C8B-B14F-4D97-AF65-F5344CB8AC3E}">
        <p14:creationId xmlns:p14="http://schemas.microsoft.com/office/powerpoint/2010/main" val="92221552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correlation &amp; linear regression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r>
              <a:rPr lang="en-GB" sz="2400" dirty="0"/>
              <a:t>In the formulas below, </a:t>
            </a:r>
            <a:r>
              <a:rPr lang="en-GB" sz="2400" dirty="0">
                <a:solidFill>
                  <a:srgbClr val="92D050"/>
                </a:solidFill>
              </a:rPr>
              <a:t>x</a:t>
            </a:r>
            <a:r>
              <a:rPr lang="en-GB" sz="2400" dirty="0"/>
              <a:t> and </a:t>
            </a:r>
            <a:r>
              <a:rPr lang="en-GB" sz="2400" dirty="0">
                <a:solidFill>
                  <a:srgbClr val="92D050"/>
                </a:solidFill>
              </a:rPr>
              <a:t>y</a:t>
            </a:r>
            <a:r>
              <a:rPr lang="en-GB" sz="2400" dirty="0"/>
              <a:t> are two vectors of length </a:t>
            </a:r>
            <a:r>
              <a:rPr lang="en-GB" sz="2400" dirty="0">
                <a:solidFill>
                  <a:srgbClr val="92D050"/>
                </a:solidFill>
              </a:rPr>
              <a:t>n</a:t>
            </a:r>
            <a:r>
              <a:rPr lang="en-GB" sz="2400" dirty="0"/>
              <a:t> </a:t>
            </a:r>
            <a:r>
              <a:rPr lang="en-GB" sz="2400" dirty="0">
                <a:solidFill>
                  <a:srgbClr val="92D050"/>
                </a:solidFill>
              </a:rPr>
              <a:t>mx</a:t>
            </a:r>
            <a:r>
              <a:rPr lang="en-GB" sz="2400" dirty="0"/>
              <a:t> and </a:t>
            </a:r>
            <a:r>
              <a:rPr lang="en-GB" sz="2400" dirty="0">
                <a:solidFill>
                  <a:srgbClr val="92D050"/>
                </a:solidFill>
              </a:rPr>
              <a:t>my</a:t>
            </a:r>
            <a:r>
              <a:rPr lang="en-GB" sz="2400" dirty="0"/>
              <a:t> corresponds to the means of </a:t>
            </a:r>
            <a:r>
              <a:rPr lang="en-GB" sz="2400" dirty="0">
                <a:solidFill>
                  <a:srgbClr val="92D050"/>
                </a:solidFill>
              </a:rPr>
              <a:t>x</a:t>
            </a:r>
            <a:r>
              <a:rPr lang="en-GB" sz="2400" dirty="0"/>
              <a:t> and </a:t>
            </a:r>
            <a:r>
              <a:rPr lang="en-GB" sz="2400" dirty="0">
                <a:solidFill>
                  <a:srgbClr val="92D050"/>
                </a:solidFill>
              </a:rPr>
              <a:t>y</a:t>
            </a:r>
            <a:r>
              <a:rPr lang="en-GB" sz="2400" dirty="0"/>
              <a:t>, respectively.</a:t>
            </a:r>
          </a:p>
          <a:p>
            <a:pPr marL="0" indent="0">
              <a:buNone/>
            </a:pPr>
            <a:r>
              <a:rPr lang="en-GB" sz="2400" dirty="0">
                <a:solidFill>
                  <a:srgbClr val="92D050"/>
                </a:solidFill>
              </a:rPr>
              <a:t>x’ </a:t>
            </a:r>
            <a:r>
              <a:rPr lang="en-GB" sz="2400" dirty="0"/>
              <a:t>and </a:t>
            </a:r>
            <a:r>
              <a:rPr lang="en-GB" sz="2400" dirty="0">
                <a:solidFill>
                  <a:srgbClr val="92D050"/>
                </a:solidFill>
              </a:rPr>
              <a:t>y’</a:t>
            </a:r>
            <a:r>
              <a:rPr lang="en-GB" sz="2400" dirty="0"/>
              <a:t> correspond to the rank order of x and y</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pic>
        <p:nvPicPr>
          <p:cNvPr id="5" name="Immagine 4" descr="Immagine che contiene testo&#10;&#10;Descrizione generata automaticamente">
            <a:extLst>
              <a:ext uri="{FF2B5EF4-FFF2-40B4-BE49-F238E27FC236}">
                <a16:creationId xmlns:a16="http://schemas.microsoft.com/office/drawing/2014/main" id="{B1F6BE69-E4B5-374C-9A39-12F501916BB5}"/>
              </a:ext>
            </a:extLst>
          </p:cNvPr>
          <p:cNvPicPr>
            <a:picLocks noChangeAspect="1"/>
          </p:cNvPicPr>
          <p:nvPr/>
        </p:nvPicPr>
        <p:blipFill rotWithShape="1">
          <a:blip r:embed="rId4"/>
          <a:srcRect b="52187"/>
          <a:stretch/>
        </p:blipFill>
        <p:spPr>
          <a:xfrm>
            <a:off x="4971351" y="3309326"/>
            <a:ext cx="4037945" cy="934427"/>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B03404F7-9971-864A-A956-CF467670A0A0}"/>
              </a:ext>
            </a:extLst>
          </p:cNvPr>
          <p:cNvPicPr>
            <a:picLocks noChangeAspect="1"/>
          </p:cNvPicPr>
          <p:nvPr/>
        </p:nvPicPr>
        <p:blipFill rotWithShape="1">
          <a:blip r:embed="rId4"/>
          <a:srcRect t="54286" b="-2099"/>
          <a:stretch/>
        </p:blipFill>
        <p:spPr>
          <a:xfrm>
            <a:off x="4971350" y="4399571"/>
            <a:ext cx="4037945" cy="934428"/>
          </a:xfrm>
          <a:prstGeom prst="rect">
            <a:avLst/>
          </a:prstGeom>
        </p:spPr>
      </p:pic>
    </p:spTree>
    <p:extLst>
      <p:ext uri="{BB962C8B-B14F-4D97-AF65-F5344CB8AC3E}">
        <p14:creationId xmlns:p14="http://schemas.microsoft.com/office/powerpoint/2010/main" val="328585397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correlation &amp; linear regression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r>
              <a:rPr lang="en-GB" sz="2400" dirty="0"/>
              <a:t>The Kendall correlation method measures the correspondence between the ranking of </a:t>
            </a:r>
            <a:r>
              <a:rPr lang="en-GB" sz="2400" dirty="0">
                <a:solidFill>
                  <a:srgbClr val="92D050"/>
                </a:solidFill>
              </a:rPr>
              <a:t>x</a:t>
            </a:r>
            <a:r>
              <a:rPr lang="en-GB" sz="2400" dirty="0"/>
              <a:t> and </a:t>
            </a:r>
            <a:r>
              <a:rPr lang="en-GB" sz="2400" dirty="0">
                <a:solidFill>
                  <a:srgbClr val="92D050"/>
                </a:solidFill>
              </a:rPr>
              <a:t>y</a:t>
            </a:r>
            <a:r>
              <a:rPr lang="en-GB" sz="2400" dirty="0"/>
              <a:t> variables in a different way. </a:t>
            </a:r>
          </a:p>
          <a:p>
            <a:pPr marL="0" indent="0">
              <a:buNone/>
            </a:pPr>
            <a:r>
              <a:rPr lang="en-GB" sz="2400" dirty="0"/>
              <a:t>The total number of possible pairings of </a:t>
            </a:r>
            <a:r>
              <a:rPr lang="en-GB" sz="2400" dirty="0">
                <a:solidFill>
                  <a:srgbClr val="92D050"/>
                </a:solidFill>
              </a:rPr>
              <a:t>x</a:t>
            </a:r>
            <a:r>
              <a:rPr lang="en-GB" sz="2400" dirty="0"/>
              <a:t> with </a:t>
            </a:r>
            <a:r>
              <a:rPr lang="en-GB" sz="2400" dirty="0">
                <a:solidFill>
                  <a:srgbClr val="92D050"/>
                </a:solidFill>
              </a:rPr>
              <a:t>y</a:t>
            </a:r>
            <a:r>
              <a:rPr lang="en-GB" sz="2400" dirty="0"/>
              <a:t> observations is </a:t>
            </a:r>
            <a:r>
              <a:rPr lang="en-GB" sz="2400" dirty="0">
                <a:solidFill>
                  <a:srgbClr val="92D050"/>
                </a:solidFill>
              </a:rPr>
              <a:t>n(n−1)/2</a:t>
            </a:r>
            <a:r>
              <a:rPr lang="en-GB" sz="2400" dirty="0"/>
              <a:t>, where </a:t>
            </a:r>
            <a:r>
              <a:rPr lang="en-GB" sz="2400" dirty="0">
                <a:solidFill>
                  <a:srgbClr val="92D050"/>
                </a:solidFill>
              </a:rPr>
              <a:t>n</a:t>
            </a:r>
            <a:r>
              <a:rPr lang="en-GB" sz="2400" dirty="0"/>
              <a:t> is the size of </a:t>
            </a:r>
            <a:r>
              <a:rPr lang="en-GB" sz="2400" dirty="0">
                <a:solidFill>
                  <a:srgbClr val="92D050"/>
                </a:solidFill>
              </a:rPr>
              <a:t>x</a:t>
            </a:r>
            <a:r>
              <a:rPr lang="en-GB" sz="2400" dirty="0"/>
              <a:t> and </a:t>
            </a:r>
            <a:r>
              <a:rPr lang="en-GB" sz="2400" dirty="0">
                <a:solidFill>
                  <a:srgbClr val="92D050"/>
                </a:solidFill>
              </a:rPr>
              <a:t>y</a:t>
            </a:r>
            <a:r>
              <a:rPr lang="en-GB" sz="2400" dirty="0"/>
              <a:t>.</a:t>
            </a:r>
          </a:p>
          <a:p>
            <a:pPr marL="0" indent="0">
              <a:buNone/>
            </a:pPr>
            <a:r>
              <a:rPr lang="en-GB" sz="2400" dirty="0"/>
              <a:t>In the formula below, </a:t>
            </a:r>
            <a:r>
              <a:rPr lang="en-GB" sz="2400" dirty="0">
                <a:solidFill>
                  <a:srgbClr val="92D050"/>
                </a:solidFill>
              </a:rPr>
              <a:t>n</a:t>
            </a:r>
            <a:r>
              <a:rPr lang="en-GB" sz="2400" baseline="-25000" dirty="0">
                <a:solidFill>
                  <a:srgbClr val="92D050"/>
                </a:solidFill>
              </a:rPr>
              <a:t>c</a:t>
            </a:r>
            <a:r>
              <a:rPr lang="en-GB" sz="2400" dirty="0"/>
              <a:t> is total number of concordant pairs </a:t>
            </a:r>
            <a:r>
              <a:rPr lang="en-GB" sz="2400" dirty="0">
                <a:solidFill>
                  <a:srgbClr val="92D050"/>
                </a:solidFill>
              </a:rPr>
              <a:t>n</a:t>
            </a:r>
            <a:r>
              <a:rPr lang="en-GB" sz="2400" baseline="-25000" dirty="0">
                <a:solidFill>
                  <a:srgbClr val="92D050"/>
                </a:solidFill>
              </a:rPr>
              <a:t>d</a:t>
            </a:r>
            <a:r>
              <a:rPr lang="en-GB" sz="2400" dirty="0"/>
              <a:t> is total number of discordant pairs and </a:t>
            </a:r>
            <a:r>
              <a:rPr lang="en-GB" sz="2400" dirty="0">
                <a:solidFill>
                  <a:srgbClr val="92D050"/>
                </a:solidFill>
              </a:rPr>
              <a:t>n</a:t>
            </a:r>
            <a:r>
              <a:rPr lang="en-GB" sz="2400" dirty="0"/>
              <a:t> is the size of </a:t>
            </a:r>
            <a:r>
              <a:rPr lang="en-GB" sz="2400" dirty="0">
                <a:solidFill>
                  <a:srgbClr val="92D050"/>
                </a:solidFill>
              </a:rPr>
              <a:t>x</a:t>
            </a:r>
            <a:r>
              <a:rPr lang="en-GB" sz="2400" dirty="0"/>
              <a:t> and </a:t>
            </a:r>
            <a:r>
              <a:rPr lang="en-GB" sz="2400" dirty="0">
                <a:solidFill>
                  <a:srgbClr val="92D050"/>
                </a:solidFill>
              </a:rPr>
              <a:t>y</a:t>
            </a:r>
          </a:p>
          <a:p>
            <a:pPr marL="0" indent="0">
              <a:buNone/>
            </a:pPr>
            <a:endParaRPr lang="en-GB" sz="2400" dirty="0"/>
          </a:p>
          <a:p>
            <a:pPr marL="0" indent="0">
              <a:buNone/>
            </a:pPr>
            <a:endParaRPr lang="en-GB" sz="2400" dirty="0"/>
          </a:p>
        </p:txBody>
      </p:sp>
      <p:pic>
        <p:nvPicPr>
          <p:cNvPr id="6" name="Immagine 5" descr="Immagine che contiene testo&#10;&#10;Descrizione generata automaticamente">
            <a:extLst>
              <a:ext uri="{FF2B5EF4-FFF2-40B4-BE49-F238E27FC236}">
                <a16:creationId xmlns:a16="http://schemas.microsoft.com/office/drawing/2014/main" id="{781F0828-354F-3449-B232-89D917CFAA03}"/>
              </a:ext>
            </a:extLst>
          </p:cNvPr>
          <p:cNvPicPr>
            <a:picLocks noChangeAspect="1"/>
          </p:cNvPicPr>
          <p:nvPr/>
        </p:nvPicPr>
        <p:blipFill>
          <a:blip r:embed="rId4"/>
          <a:stretch>
            <a:fillRect/>
          </a:stretch>
        </p:blipFill>
        <p:spPr>
          <a:xfrm>
            <a:off x="4971351" y="4800760"/>
            <a:ext cx="2468086" cy="1089921"/>
          </a:xfrm>
          <a:prstGeom prst="rect">
            <a:avLst/>
          </a:prstGeom>
        </p:spPr>
      </p:pic>
    </p:spTree>
    <p:extLst>
      <p:ext uri="{BB962C8B-B14F-4D97-AF65-F5344CB8AC3E}">
        <p14:creationId xmlns:p14="http://schemas.microsoft.com/office/powerpoint/2010/main" val="243050192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correlation &amp; linear regression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r>
              <a:rPr lang="en-GB" sz="3200" dirty="0">
                <a:solidFill>
                  <a:srgbClr val="92D050"/>
                </a:solidFill>
              </a:rPr>
              <a:t>Beware of spurious correlations!</a:t>
            </a:r>
          </a:p>
          <a:p>
            <a:pPr marL="0" indent="0">
              <a:buNone/>
            </a:pPr>
            <a:r>
              <a:rPr lang="en-GB" sz="2400" dirty="0"/>
              <a:t>In statistics, a spurious relationship (or spurious correlation) is a mathematical relationship in which two or more events or variables are associated but not causally related, due to either coincidence or the presence of a certain third, unseen factor (referred to as a "common response variable", "confounding factor", or "lurking variable").</a:t>
            </a:r>
          </a:p>
        </p:txBody>
      </p:sp>
    </p:spTree>
    <p:extLst>
      <p:ext uri="{BB962C8B-B14F-4D97-AF65-F5344CB8AC3E}">
        <p14:creationId xmlns:p14="http://schemas.microsoft.com/office/powerpoint/2010/main" val="385605956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correlation &amp; linear regression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endParaRPr lang="en-GB" sz="2400" dirty="0"/>
          </a:p>
        </p:txBody>
      </p:sp>
      <p:grpSp>
        <p:nvGrpSpPr>
          <p:cNvPr id="10" name="Gruppo 9">
            <a:extLst>
              <a:ext uri="{FF2B5EF4-FFF2-40B4-BE49-F238E27FC236}">
                <a16:creationId xmlns:a16="http://schemas.microsoft.com/office/drawing/2014/main" id="{86CDBC70-74FB-5046-AEEC-3FA7F0A21463}"/>
              </a:ext>
            </a:extLst>
          </p:cNvPr>
          <p:cNvGrpSpPr>
            <a:grpSpLocks noChangeAspect="1"/>
          </p:cNvGrpSpPr>
          <p:nvPr/>
        </p:nvGrpSpPr>
        <p:grpSpPr>
          <a:xfrm>
            <a:off x="5539894" y="246185"/>
            <a:ext cx="5437065" cy="6424246"/>
            <a:chOff x="4971349" y="246185"/>
            <a:chExt cx="6574112" cy="7767741"/>
          </a:xfrm>
        </p:grpSpPr>
        <p:pic>
          <p:nvPicPr>
            <p:cNvPr id="5" name="Immagine 4">
              <a:extLst>
                <a:ext uri="{FF2B5EF4-FFF2-40B4-BE49-F238E27FC236}">
                  <a16:creationId xmlns:a16="http://schemas.microsoft.com/office/drawing/2014/main" id="{F93846C1-CC63-944E-ACB8-2F7E10AD20CE}"/>
                </a:ext>
              </a:extLst>
            </p:cNvPr>
            <p:cNvPicPr>
              <a:picLocks noChangeAspect="1"/>
            </p:cNvPicPr>
            <p:nvPr/>
          </p:nvPicPr>
          <p:blipFill>
            <a:blip r:embed="rId4">
              <a:clrChange>
                <a:clrFrom>
                  <a:srgbClr val="000000">
                    <a:alpha val="0"/>
                  </a:srgbClr>
                </a:clrFrom>
                <a:clrTo>
                  <a:srgbClr val="000000">
                    <a:alpha val="0"/>
                  </a:srgbClr>
                </a:clrTo>
              </a:clrChange>
            </a:blip>
            <a:stretch>
              <a:fillRect/>
            </a:stretch>
          </p:blipFill>
          <p:spPr>
            <a:xfrm>
              <a:off x="4971351" y="246185"/>
              <a:ext cx="6574110" cy="2591717"/>
            </a:xfrm>
            <a:prstGeom prst="rect">
              <a:avLst/>
            </a:prstGeom>
          </p:spPr>
        </p:pic>
        <p:pic>
          <p:nvPicPr>
            <p:cNvPr id="7" name="Immagine 6">
              <a:extLst>
                <a:ext uri="{FF2B5EF4-FFF2-40B4-BE49-F238E27FC236}">
                  <a16:creationId xmlns:a16="http://schemas.microsoft.com/office/drawing/2014/main" id="{A7EFA8F1-C379-2E4D-9D0C-1245F6342B3C}"/>
                </a:ext>
              </a:extLst>
            </p:cNvPr>
            <p:cNvPicPr>
              <a:picLocks noChangeAspect="1"/>
            </p:cNvPicPr>
            <p:nvPr/>
          </p:nvPicPr>
          <p:blipFill>
            <a:blip r:embed="rId5"/>
            <a:stretch>
              <a:fillRect/>
            </a:stretch>
          </p:blipFill>
          <p:spPr>
            <a:xfrm>
              <a:off x="4971350" y="2830494"/>
              <a:ext cx="6574110" cy="2591716"/>
            </a:xfrm>
            <a:prstGeom prst="rect">
              <a:avLst/>
            </a:prstGeom>
          </p:spPr>
        </p:pic>
        <p:pic>
          <p:nvPicPr>
            <p:cNvPr id="9" name="Immagine 8">
              <a:extLst>
                <a:ext uri="{FF2B5EF4-FFF2-40B4-BE49-F238E27FC236}">
                  <a16:creationId xmlns:a16="http://schemas.microsoft.com/office/drawing/2014/main" id="{0FDD2B7D-DA54-2244-A7FB-BA7A1E8DA83F}"/>
                </a:ext>
              </a:extLst>
            </p:cNvPr>
            <p:cNvPicPr>
              <a:picLocks noChangeAspect="1"/>
            </p:cNvPicPr>
            <p:nvPr/>
          </p:nvPicPr>
          <p:blipFill>
            <a:blip r:embed="rId6"/>
            <a:stretch>
              <a:fillRect/>
            </a:stretch>
          </p:blipFill>
          <p:spPr>
            <a:xfrm>
              <a:off x="4971349" y="5422209"/>
              <a:ext cx="6574110" cy="2591717"/>
            </a:xfrm>
            <a:prstGeom prst="rect">
              <a:avLst/>
            </a:prstGeom>
          </p:spPr>
        </p:pic>
      </p:grpSp>
    </p:spTree>
    <p:extLst>
      <p:ext uri="{BB962C8B-B14F-4D97-AF65-F5344CB8AC3E}">
        <p14:creationId xmlns:p14="http://schemas.microsoft.com/office/powerpoint/2010/main" val="226780899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correlation &amp; linear regression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r>
              <a:rPr lang="en-GB" sz="2400" dirty="0"/>
              <a:t>Linear regression is a very common approach to model the relationship between two interval/ratio variables.</a:t>
            </a:r>
          </a:p>
          <a:p>
            <a:pPr marL="0" indent="0">
              <a:buNone/>
            </a:pPr>
            <a:r>
              <a:rPr lang="en-GB" sz="2400" dirty="0"/>
              <a:t>The method assumes that there is a linear relationship between the dependent variable and the independent variable, and finds a best fit model for this relationship.</a:t>
            </a:r>
          </a:p>
          <a:p>
            <a:pPr marL="0" indent="0">
              <a:buNone/>
            </a:pPr>
            <a:r>
              <a:rPr lang="en-GB" sz="2400" dirty="0"/>
              <a:t>The outcome of linear regression includes estimating the intercept and the slope of the linear model.  </a:t>
            </a:r>
          </a:p>
          <a:p>
            <a:pPr marL="0" indent="0">
              <a:buNone/>
            </a:pPr>
            <a:r>
              <a:rPr lang="en-GB" sz="2400" dirty="0"/>
              <a:t>Linear regression can then be used as a predictive model, whereby the model can be used to predict a y value for any given x.  In practice, the model shouldn’t be used to predict values beyond the range of the x values used to develop the model.</a:t>
            </a:r>
          </a:p>
        </p:txBody>
      </p:sp>
    </p:spTree>
    <p:extLst>
      <p:ext uri="{BB962C8B-B14F-4D97-AF65-F5344CB8AC3E}">
        <p14:creationId xmlns:p14="http://schemas.microsoft.com/office/powerpoint/2010/main" val="113304438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correlation &amp; linear regression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endParaRPr lang="en-GB" sz="2400" dirty="0"/>
          </a:p>
        </p:txBody>
      </p:sp>
      <p:pic>
        <p:nvPicPr>
          <p:cNvPr id="8" name="Picture 2">
            <a:extLst>
              <a:ext uri="{FF2B5EF4-FFF2-40B4-BE49-F238E27FC236}">
                <a16:creationId xmlns:a16="http://schemas.microsoft.com/office/drawing/2014/main" id="{F0956AD9-D0AA-2D40-B78F-747C211C3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1350" y="406397"/>
            <a:ext cx="6558847" cy="454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965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correlation &amp; linear regression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fontScale="70000" lnSpcReduction="20000"/>
          </a:bodyPr>
          <a:lstStyle/>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400" dirty="0"/>
              <a:t>Mathematically, a regression line assumes the form of </a:t>
            </a:r>
            <a:r>
              <a:rPr lang="en-GB" sz="2400" dirty="0">
                <a:solidFill>
                  <a:srgbClr val="92D050"/>
                </a:solidFill>
              </a:rPr>
              <a:t>y = </a:t>
            </a:r>
            <a:r>
              <a:rPr lang="en-GB" sz="2400" dirty="0" err="1">
                <a:solidFill>
                  <a:srgbClr val="92D050"/>
                </a:solidFill>
              </a:rPr>
              <a:t>ax</a:t>
            </a:r>
            <a:r>
              <a:rPr lang="en-GB" sz="2400" dirty="0">
                <a:solidFill>
                  <a:srgbClr val="92D050"/>
                </a:solidFill>
              </a:rPr>
              <a:t> + b</a:t>
            </a:r>
            <a:r>
              <a:rPr lang="en-GB" sz="2400" dirty="0"/>
              <a:t>, with </a:t>
            </a:r>
            <a:r>
              <a:rPr lang="en-GB" sz="2400" dirty="0">
                <a:solidFill>
                  <a:srgbClr val="92D050"/>
                </a:solidFill>
              </a:rPr>
              <a:t>a </a:t>
            </a:r>
            <a:r>
              <a:rPr lang="en-GB" sz="2400" dirty="0"/>
              <a:t>the intercept (the location where it intersects an axis) and </a:t>
            </a:r>
            <a:r>
              <a:rPr lang="en-GB" sz="2400" dirty="0">
                <a:solidFill>
                  <a:srgbClr val="92D050"/>
                </a:solidFill>
              </a:rPr>
              <a:t>b</a:t>
            </a:r>
            <a:r>
              <a:rPr lang="en-GB" sz="2400" dirty="0"/>
              <a:t> the slope (the steepness of a line). </a:t>
            </a:r>
          </a:p>
          <a:p>
            <a:pPr marL="0" indent="0">
              <a:buNone/>
            </a:pPr>
            <a:r>
              <a:rPr lang="en-GB" sz="2400"/>
              <a:t>Both can </a:t>
            </a:r>
            <a:r>
              <a:rPr lang="en-GB" sz="2400" dirty="0"/>
              <a:t>be used to estimate an average rate of change. The greater the magnitude of the slope, the steeper the line and the greater the rate of change.</a:t>
            </a:r>
          </a:p>
        </p:txBody>
      </p:sp>
      <p:pic>
        <p:nvPicPr>
          <p:cNvPr id="8" name="Picture 2">
            <a:extLst>
              <a:ext uri="{FF2B5EF4-FFF2-40B4-BE49-F238E27FC236}">
                <a16:creationId xmlns:a16="http://schemas.microsoft.com/office/drawing/2014/main" id="{E28957F9-50CC-594E-9B73-F7472B116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1350" y="406397"/>
            <a:ext cx="6558847" cy="454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07934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correlation &amp; linear regression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r>
              <a:rPr lang="en-GB" sz="2400" dirty="0"/>
              <a:t>If the independent variable were of nominal type, then the linear regression would become a </a:t>
            </a:r>
            <a:r>
              <a:rPr lang="en-GB" sz="2400" dirty="0">
                <a:solidFill>
                  <a:srgbClr val="92D050"/>
                </a:solidFill>
              </a:rPr>
              <a:t>one-way analysis of variance!!</a:t>
            </a: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r>
              <a:rPr lang="en-GB" sz="2400" dirty="0"/>
              <a:t>Indeed, in R, the same syntax can be used to perform both ANOVA and linear regression!</a:t>
            </a:r>
          </a:p>
        </p:txBody>
      </p:sp>
      <p:pic>
        <p:nvPicPr>
          <p:cNvPr id="4098" name="Picture 2">
            <a:extLst>
              <a:ext uri="{FF2B5EF4-FFF2-40B4-BE49-F238E27FC236}">
                <a16:creationId xmlns:a16="http://schemas.microsoft.com/office/drawing/2014/main" id="{60552BAF-F95F-AA45-AF36-B7DE8ADED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1351" y="1855073"/>
            <a:ext cx="6239139" cy="339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47445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one-way ANOVA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7416089" y="2097129"/>
            <a:ext cx="3866927" cy="2306320"/>
          </a:xfrm>
        </p:spPr>
        <p:txBody>
          <a:bodyPr anchor="ctr">
            <a:normAutofit/>
          </a:bodyPr>
          <a:lstStyle/>
          <a:p>
            <a:pPr marL="0" indent="0">
              <a:buNone/>
            </a:pPr>
            <a:endParaRPr lang="en-US" sz="2600" dirty="0"/>
          </a:p>
        </p:txBody>
      </p:sp>
      <p:pic>
        <p:nvPicPr>
          <p:cNvPr id="2050" name="Picture 2">
            <a:extLst>
              <a:ext uri="{FF2B5EF4-FFF2-40B4-BE49-F238E27FC236}">
                <a16:creationId xmlns:a16="http://schemas.microsoft.com/office/drawing/2014/main" id="{38012397-688F-474C-B4E7-34AE976DE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5348" y="1565183"/>
            <a:ext cx="6723185" cy="372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21123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Assessing model assumptions: formal tests to assess normality of residuals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r>
              <a:rPr lang="en-GB" sz="2400" dirty="0"/>
              <a:t>There are formal tests to assess the normality of residuals. </a:t>
            </a:r>
          </a:p>
          <a:p>
            <a:pPr marL="0" indent="0">
              <a:buNone/>
            </a:pPr>
            <a:r>
              <a:rPr lang="en-GB" sz="2400" dirty="0"/>
              <a:t>Common tests include </a:t>
            </a:r>
            <a:r>
              <a:rPr lang="en-GB" sz="2400" dirty="0">
                <a:solidFill>
                  <a:srgbClr val="92D050"/>
                </a:solidFill>
              </a:rPr>
              <a:t>Shapiro-Wilk</a:t>
            </a:r>
            <a:r>
              <a:rPr lang="en-GB" sz="2400" dirty="0"/>
              <a:t>, </a:t>
            </a:r>
            <a:r>
              <a:rPr lang="en-GB" sz="2400" dirty="0">
                <a:solidFill>
                  <a:srgbClr val="92D050"/>
                </a:solidFill>
              </a:rPr>
              <a:t>Anderson–Darling</a:t>
            </a:r>
            <a:r>
              <a:rPr lang="en-GB" sz="2400" dirty="0"/>
              <a:t>, </a:t>
            </a:r>
            <a:r>
              <a:rPr lang="en-GB" sz="2400" dirty="0">
                <a:solidFill>
                  <a:srgbClr val="92D050"/>
                </a:solidFill>
              </a:rPr>
              <a:t>Kolmogorov–Smirnov</a:t>
            </a:r>
            <a:r>
              <a:rPr lang="en-GB" sz="2400" dirty="0"/>
              <a:t>, and </a:t>
            </a:r>
            <a:r>
              <a:rPr lang="en-GB" sz="2400" dirty="0">
                <a:solidFill>
                  <a:srgbClr val="92D050"/>
                </a:solidFill>
              </a:rPr>
              <a:t>D’Agostino–Pearson</a:t>
            </a:r>
            <a:r>
              <a:rPr lang="en-GB" sz="2400" dirty="0"/>
              <a:t>.</a:t>
            </a:r>
          </a:p>
          <a:p>
            <a:pPr marL="0" indent="0">
              <a:buNone/>
            </a:pPr>
            <a:r>
              <a:rPr lang="en-GB" sz="2400" dirty="0"/>
              <a:t>Their results are dependent on sample size. </a:t>
            </a:r>
          </a:p>
          <a:p>
            <a:pPr marL="0" indent="0">
              <a:buNone/>
            </a:pPr>
            <a:r>
              <a:rPr lang="en-GB" sz="2400" dirty="0"/>
              <a:t>When the sample size is large, the tests may indicate a statistically significant departure from normality, even if that departure is small.</a:t>
            </a:r>
          </a:p>
          <a:p>
            <a:pPr marL="0" indent="0">
              <a:buNone/>
            </a:pPr>
            <a:r>
              <a:rPr lang="en-GB" sz="2400" dirty="0"/>
              <a:t>When sample sizes are small, they won’t detect departures from normality!!</a:t>
            </a:r>
          </a:p>
        </p:txBody>
      </p:sp>
    </p:spTree>
    <p:extLst>
      <p:ext uri="{BB962C8B-B14F-4D97-AF65-F5344CB8AC3E}">
        <p14:creationId xmlns:p14="http://schemas.microsoft.com/office/powerpoint/2010/main" val="12767525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Assessing model assumptions: formal tests to assess normality of residuals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r>
              <a:rPr lang="en-GB" sz="2400" dirty="0">
                <a:solidFill>
                  <a:srgbClr val="92D050"/>
                </a:solidFill>
              </a:rPr>
              <a:t>Skewness and kurtosis</a:t>
            </a:r>
          </a:p>
          <a:p>
            <a:pPr marL="0" indent="0">
              <a:buNone/>
            </a:pPr>
            <a:endParaRPr lang="en-GB" sz="2400" dirty="0">
              <a:solidFill>
                <a:srgbClr val="92D050"/>
              </a:solidFill>
            </a:endParaRPr>
          </a:p>
          <a:p>
            <a:pPr marL="0" indent="0">
              <a:buNone/>
            </a:pPr>
            <a:r>
              <a:rPr lang="en-GB" sz="2400" dirty="0"/>
              <a:t>There are no definitive guidelines as to what range of skew or kurtosis are acceptable for considering residuals to be normally distributed. </a:t>
            </a:r>
          </a:p>
          <a:p>
            <a:pPr marL="0" indent="0">
              <a:buNone/>
            </a:pPr>
            <a:r>
              <a:rPr lang="en-GB" sz="2400" dirty="0"/>
              <a:t>If we were forced to give advice for skewness calculations, be cautious if the absolute value is &gt; 0.5, and consider it not normally distributed if the absolute value is &gt; 1.</a:t>
            </a:r>
          </a:p>
          <a:p>
            <a:pPr marL="0" indent="0">
              <a:buNone/>
            </a:pPr>
            <a:r>
              <a:rPr lang="en-GB" sz="2400" dirty="0"/>
              <a:t>Some authors use 2 as a cut-off for normality, and others use a higher limit for kurtosis.</a:t>
            </a:r>
          </a:p>
        </p:txBody>
      </p:sp>
    </p:spTree>
    <p:extLst>
      <p:ext uri="{BB962C8B-B14F-4D97-AF65-F5344CB8AC3E}">
        <p14:creationId xmlns:p14="http://schemas.microsoft.com/office/powerpoint/2010/main" val="314493311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Assessing model assumptions: formal tests to assess normality of residuals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r>
              <a:rPr lang="en-GB" sz="2400" dirty="0"/>
              <a:t>Usually, the best method to see if model residuals meet the assumptions of normal distribution and homoscedasticity are to plot them and inspect the plots visually.</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pic>
        <p:nvPicPr>
          <p:cNvPr id="8" name="Picture 2" descr="image">
            <a:extLst>
              <a:ext uri="{FF2B5EF4-FFF2-40B4-BE49-F238E27FC236}">
                <a16:creationId xmlns:a16="http://schemas.microsoft.com/office/drawing/2014/main" id="{93EDC72B-E2C0-534B-BA86-FF528CD17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1351" y="2155854"/>
            <a:ext cx="4121674" cy="20093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a:extLst>
              <a:ext uri="{FF2B5EF4-FFF2-40B4-BE49-F238E27FC236}">
                <a16:creationId xmlns:a16="http://schemas.microsoft.com/office/drawing/2014/main" id="{718417C6-88F0-2F43-AC0F-58C5CBCB2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351" y="4506927"/>
            <a:ext cx="3509722" cy="200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00851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Assessing model assumptions: formal tests to assess normality of residuals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r>
              <a:rPr lang="en-GB" sz="2400" dirty="0"/>
              <a:t>Patterns in the plot of residuals versus fitted values can indicate a lack of homoscedasticity or that errors are not independent of fitted values.</a:t>
            </a:r>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a:p>
            <a:pPr marL="0" indent="0">
              <a:buNone/>
            </a:pPr>
            <a:endParaRPr lang="en-GB" sz="2400" dirty="0"/>
          </a:p>
        </p:txBody>
      </p:sp>
      <p:grpSp>
        <p:nvGrpSpPr>
          <p:cNvPr id="4" name="Gruppo 3">
            <a:extLst>
              <a:ext uri="{FF2B5EF4-FFF2-40B4-BE49-F238E27FC236}">
                <a16:creationId xmlns:a16="http://schemas.microsoft.com/office/drawing/2014/main" id="{3AF00FE4-6F51-D24B-ACCB-0CAD518D35EF}"/>
              </a:ext>
            </a:extLst>
          </p:cNvPr>
          <p:cNvGrpSpPr/>
          <p:nvPr/>
        </p:nvGrpSpPr>
        <p:grpSpPr>
          <a:xfrm>
            <a:off x="4813965" y="1612538"/>
            <a:ext cx="6888923" cy="4999276"/>
            <a:chOff x="4981911" y="1612538"/>
            <a:chExt cx="6888923" cy="4999276"/>
          </a:xfrm>
        </p:grpSpPr>
        <p:pic>
          <p:nvPicPr>
            <p:cNvPr id="11" name="Picture 6" descr="image">
              <a:extLst>
                <a:ext uri="{FF2B5EF4-FFF2-40B4-BE49-F238E27FC236}">
                  <a16:creationId xmlns:a16="http://schemas.microsoft.com/office/drawing/2014/main" id="{E32FB64C-11C3-F64F-AB28-BD16F1760C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3526" y="2045862"/>
              <a:ext cx="3152775" cy="19194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
              <a:extLst>
                <a:ext uri="{FF2B5EF4-FFF2-40B4-BE49-F238E27FC236}">
                  <a16:creationId xmlns:a16="http://schemas.microsoft.com/office/drawing/2014/main" id="{9C177B6D-AE74-364A-8B42-ADF634406A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8059" y="2045862"/>
              <a:ext cx="3152775" cy="19194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a:extLst>
                <a:ext uri="{FF2B5EF4-FFF2-40B4-BE49-F238E27FC236}">
                  <a16:creationId xmlns:a16="http://schemas.microsoft.com/office/drawing/2014/main" id="{906EE78A-6BB3-5E48-A2A0-FDACFC13C3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3526" y="4673786"/>
              <a:ext cx="3152775" cy="19380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a:extLst>
                <a:ext uri="{FF2B5EF4-FFF2-40B4-BE49-F238E27FC236}">
                  <a16:creationId xmlns:a16="http://schemas.microsoft.com/office/drawing/2014/main" id="{2361B7BF-A7E9-DC45-A570-E6A0F05AF7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8059" y="4674589"/>
              <a:ext cx="3151469" cy="1937225"/>
            </a:xfrm>
            <a:prstGeom prst="rect">
              <a:avLst/>
            </a:prstGeom>
            <a:noFill/>
            <a:extLst>
              <a:ext uri="{909E8E84-426E-40DD-AFC4-6F175D3DCCD1}">
                <a14:hiddenFill xmlns:a14="http://schemas.microsoft.com/office/drawing/2010/main">
                  <a:solidFill>
                    <a:srgbClr val="FFFFFF"/>
                  </a:solidFill>
                </a14:hiddenFill>
              </a:ext>
            </a:extLst>
          </p:spPr>
        </p:pic>
        <p:sp>
          <p:nvSpPr>
            <p:cNvPr id="16" name="Rettangolo 15">
              <a:extLst>
                <a:ext uri="{FF2B5EF4-FFF2-40B4-BE49-F238E27FC236}">
                  <a16:creationId xmlns:a16="http://schemas.microsoft.com/office/drawing/2014/main" id="{824CDD1E-C94E-3045-9802-B5F44E1E3D10}"/>
                </a:ext>
              </a:extLst>
            </p:cNvPr>
            <p:cNvSpPr/>
            <p:nvPr/>
          </p:nvSpPr>
          <p:spPr>
            <a:xfrm>
              <a:off x="4981911" y="1612538"/>
              <a:ext cx="3436004"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8ABF5E"/>
                  </a:solidFill>
                  <a:effectLst/>
                  <a:uLnTx/>
                  <a:uFillTx/>
                  <a:latin typeface="Tw Cen MT Condensed" panose="020B0606020104020203"/>
                  <a:ea typeface="+mn-ea"/>
                  <a:cs typeface="+mn-cs"/>
                </a:rPr>
                <a:t>Normally distributed and homoscedastic</a:t>
              </a:r>
            </a:p>
          </p:txBody>
        </p:sp>
        <p:sp>
          <p:nvSpPr>
            <p:cNvPr id="18" name="Rettangolo 17">
              <a:extLst>
                <a:ext uri="{FF2B5EF4-FFF2-40B4-BE49-F238E27FC236}">
                  <a16:creationId xmlns:a16="http://schemas.microsoft.com/office/drawing/2014/main" id="{21C428E5-97F5-6B42-B7F5-0C5F18CC118B}"/>
                </a:ext>
              </a:extLst>
            </p:cNvPr>
            <p:cNvSpPr/>
            <p:nvPr/>
          </p:nvSpPr>
          <p:spPr>
            <a:xfrm>
              <a:off x="8718059" y="1612538"/>
              <a:ext cx="3025747"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8ABF5E"/>
                  </a:solidFill>
                  <a:effectLst/>
                  <a:uLnTx/>
                  <a:uFillTx/>
                  <a:latin typeface="Tw Cen MT Condensed" panose="020B0606020104020203"/>
                  <a:ea typeface="+mn-ea"/>
                  <a:cs typeface="+mn-cs"/>
                </a:rPr>
                <a:t>Non-normal distribution of residuals</a:t>
              </a:r>
            </a:p>
          </p:txBody>
        </p:sp>
        <p:sp>
          <p:nvSpPr>
            <p:cNvPr id="20" name="Rettangolo 19">
              <a:extLst>
                <a:ext uri="{FF2B5EF4-FFF2-40B4-BE49-F238E27FC236}">
                  <a16:creationId xmlns:a16="http://schemas.microsoft.com/office/drawing/2014/main" id="{890B8B6E-5CF6-C342-8EC0-4AFF48BAF571}"/>
                </a:ext>
              </a:extLst>
            </p:cNvPr>
            <p:cNvSpPr/>
            <p:nvPr/>
          </p:nvSpPr>
          <p:spPr>
            <a:xfrm>
              <a:off x="5093938" y="4317058"/>
              <a:ext cx="3152775"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8ABF5E"/>
                  </a:solidFill>
                  <a:effectLst/>
                  <a:uLnTx/>
                  <a:uFillTx/>
                  <a:latin typeface="Tw Cen MT Condensed" panose="020B0606020104020203"/>
                  <a:ea typeface="+mn-ea"/>
                  <a:cs typeface="+mn-cs"/>
                </a:rPr>
                <a:t>Not independent of the fitted values</a:t>
              </a:r>
            </a:p>
          </p:txBody>
        </p:sp>
        <p:sp>
          <p:nvSpPr>
            <p:cNvPr id="21" name="Rettangolo 20">
              <a:extLst>
                <a:ext uri="{FF2B5EF4-FFF2-40B4-BE49-F238E27FC236}">
                  <a16:creationId xmlns:a16="http://schemas.microsoft.com/office/drawing/2014/main" id="{502522C6-69EA-CE44-A1D8-CEADDDE75527}"/>
                </a:ext>
              </a:extLst>
            </p:cNvPr>
            <p:cNvSpPr/>
            <p:nvPr/>
          </p:nvSpPr>
          <p:spPr>
            <a:xfrm>
              <a:off x="9513449" y="4317058"/>
              <a:ext cx="1560688"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8ABF5E"/>
                  </a:solidFill>
                  <a:effectLst/>
                  <a:uLnTx/>
                  <a:uFillTx/>
                  <a:latin typeface="Tw Cen MT Condensed" panose="020B0606020104020203"/>
                  <a:ea typeface="+mn-ea"/>
                  <a:cs typeface="+mn-cs"/>
                </a:rPr>
                <a:t>Heteroscedasticity</a:t>
              </a:r>
            </a:p>
          </p:txBody>
        </p:sp>
      </p:grpSp>
    </p:spTree>
    <p:extLst>
      <p:ext uri="{BB962C8B-B14F-4D97-AF65-F5344CB8AC3E}">
        <p14:creationId xmlns:p14="http://schemas.microsoft.com/office/powerpoint/2010/main" val="392789183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12">
            <a:extLst>
              <a:ext uri="{FF2B5EF4-FFF2-40B4-BE49-F238E27FC236}">
                <a16:creationId xmlns:a16="http://schemas.microsoft.com/office/drawing/2014/main" id="{51D3B352-9832-EB48-9D97-92E3F69F3588}"/>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model selection:</a:t>
            </a:r>
            <a:br>
              <a:rPr lang="en-US" dirty="0"/>
            </a:br>
            <a:r>
              <a:rPr lang="en-US" dirty="0"/>
              <a:t>the Akaike information criterion</a:t>
            </a:r>
            <a:br>
              <a:rPr lang="en-US" dirty="0"/>
            </a:br>
            <a:r>
              <a:rPr lang="en-US" dirty="0">
                <a:solidFill>
                  <a:srgbClr val="92D050"/>
                </a:solidFill>
              </a:rPr>
              <a:t>AIC</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dirty="0"/>
              <a:t>The Akaike information criterion (AIC) is a mathematical method for evaluating how well a model fits the data it was generated from. In statistics, AIC is used to compare different possible models and determine which one is the best fit for the data. AIC is calculated from:</a:t>
            </a:r>
          </a:p>
          <a:p>
            <a:pPr>
              <a:lnSpc>
                <a:spcPct val="80000"/>
              </a:lnSpc>
              <a:buFont typeface="Font di sistema regolare"/>
              <a:buChar char="→"/>
            </a:pPr>
            <a:endParaRPr lang="en-GB" dirty="0"/>
          </a:p>
          <a:p>
            <a:pPr>
              <a:lnSpc>
                <a:spcPct val="80000"/>
              </a:lnSpc>
              <a:buFont typeface="Font di sistema regolare"/>
              <a:buChar char="→"/>
            </a:pPr>
            <a:r>
              <a:rPr lang="en-GB" dirty="0"/>
              <a:t>The number of independent variables used to build the model.</a:t>
            </a:r>
          </a:p>
          <a:p>
            <a:pPr>
              <a:lnSpc>
                <a:spcPct val="80000"/>
              </a:lnSpc>
              <a:buFont typeface="Font di sistema regolare"/>
              <a:buChar char="→"/>
            </a:pPr>
            <a:r>
              <a:rPr lang="en-GB" dirty="0"/>
              <a:t>The maximum likelihood estimate of the model (how well the model reproduces the data).</a:t>
            </a:r>
          </a:p>
          <a:p>
            <a:pPr>
              <a:lnSpc>
                <a:spcPct val="80000"/>
              </a:lnSpc>
              <a:buFont typeface="Font di sistema regolare"/>
              <a:buChar char="→"/>
            </a:pPr>
            <a:r>
              <a:rPr lang="en-GB" dirty="0"/>
              <a:t>The best-fit model according to AIC is the one that explains the greatest amount of variation using the fewest possible independent variables.</a:t>
            </a:r>
          </a:p>
        </p:txBody>
      </p:sp>
    </p:spTree>
    <p:extLst>
      <p:ext uri="{BB962C8B-B14F-4D97-AF65-F5344CB8AC3E}">
        <p14:creationId xmlns:p14="http://schemas.microsoft.com/office/powerpoint/2010/main" val="141609860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12">
            <a:extLst>
              <a:ext uri="{FF2B5EF4-FFF2-40B4-BE49-F238E27FC236}">
                <a16:creationId xmlns:a16="http://schemas.microsoft.com/office/drawing/2014/main" id="{37158809-C5C9-6D45-890D-A612B72DD4C5}"/>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model selection:</a:t>
            </a:r>
            <a:br>
              <a:rPr lang="en-US" dirty="0"/>
            </a:br>
            <a:r>
              <a:rPr lang="en-US" dirty="0"/>
              <a:t>the Akaike information criterion</a:t>
            </a:r>
            <a:br>
              <a:rPr lang="en-US" dirty="0"/>
            </a:br>
            <a:r>
              <a:rPr lang="en-US" dirty="0">
                <a:solidFill>
                  <a:srgbClr val="92D050"/>
                </a:solidFill>
              </a:rPr>
              <a:t>AIC</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85000" lnSpcReduction="20000"/>
          </a:bodyPr>
          <a:lstStyle/>
          <a:p>
            <a:pPr marL="0" indent="0">
              <a:lnSpc>
                <a:spcPct val="120000"/>
              </a:lnSpc>
              <a:buNone/>
            </a:pPr>
            <a:r>
              <a:rPr lang="en-GB" dirty="0"/>
              <a:t>AIC is most often used for model selection. By calculating and comparing the AIC scores of several possible models, you can choose the one that is the best fit for the data.</a:t>
            </a:r>
          </a:p>
          <a:p>
            <a:pPr marL="0" indent="0">
              <a:lnSpc>
                <a:spcPct val="120000"/>
              </a:lnSpc>
              <a:buNone/>
            </a:pPr>
            <a:r>
              <a:rPr lang="en-GB" dirty="0"/>
              <a:t>When testing a hypothesis, you might gather data on variables that you aren’t certain about, especially if you are exploring a new idea. You want to know which of the independent variables you have measured explain the variation in your dependent variable.</a:t>
            </a:r>
          </a:p>
          <a:p>
            <a:pPr marL="0" indent="0">
              <a:lnSpc>
                <a:spcPct val="120000"/>
              </a:lnSpc>
              <a:buNone/>
            </a:pPr>
            <a:r>
              <a:rPr lang="en-GB" dirty="0"/>
              <a:t>A good way to find out is to create a set of models, each containing a different combination of the independent variables you have measured. These combinations should be based on:</a:t>
            </a:r>
          </a:p>
          <a:p>
            <a:pPr marL="0" indent="0">
              <a:lnSpc>
                <a:spcPct val="80000"/>
              </a:lnSpc>
              <a:buNone/>
            </a:pPr>
            <a:endParaRPr lang="en-GB" dirty="0"/>
          </a:p>
          <a:p>
            <a:pPr>
              <a:lnSpc>
                <a:spcPct val="100000"/>
              </a:lnSpc>
              <a:buFont typeface="Font di sistema regolare"/>
              <a:buChar char="→"/>
            </a:pPr>
            <a:r>
              <a:rPr lang="en-GB" sz="2400" dirty="0"/>
              <a:t>Your knowledge of the study system – avoid using parameters that are not logically connected, since you can find spurious correlations between almost anything!</a:t>
            </a:r>
          </a:p>
          <a:p>
            <a:pPr>
              <a:lnSpc>
                <a:spcPct val="100000"/>
              </a:lnSpc>
              <a:buFont typeface="Font di sistema regolare"/>
              <a:buChar char="→"/>
            </a:pPr>
            <a:r>
              <a:rPr lang="en-GB" sz="2400" dirty="0"/>
              <a:t>Your experimental design – for example, if you have split two treatments up among test subjects, then there is probably no reason to test for an interaction between the two treatments.</a:t>
            </a:r>
          </a:p>
        </p:txBody>
      </p:sp>
    </p:spTree>
    <p:extLst>
      <p:ext uri="{BB962C8B-B14F-4D97-AF65-F5344CB8AC3E}">
        <p14:creationId xmlns:p14="http://schemas.microsoft.com/office/powerpoint/2010/main" val="246382032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12">
            <a:extLst>
              <a:ext uri="{FF2B5EF4-FFF2-40B4-BE49-F238E27FC236}">
                <a16:creationId xmlns:a16="http://schemas.microsoft.com/office/drawing/2014/main" id="{D47EB45D-A00F-C348-9DF6-CF1A3D0E2C8F}"/>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model selection:</a:t>
            </a:r>
            <a:br>
              <a:rPr lang="en-US" dirty="0"/>
            </a:br>
            <a:r>
              <a:rPr lang="en-US" dirty="0"/>
              <a:t>the Akaike information criterion</a:t>
            </a:r>
            <a:br>
              <a:rPr lang="en-US" dirty="0"/>
            </a:br>
            <a:r>
              <a:rPr lang="en-US" dirty="0">
                <a:solidFill>
                  <a:srgbClr val="92D050"/>
                </a:solidFill>
              </a:rPr>
              <a:t>AIC</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dirty="0"/>
              <a:t>Once you’ve created several possible models, you can use AIC to compare them.</a:t>
            </a:r>
          </a:p>
          <a:p>
            <a:pPr marL="0" indent="0">
              <a:lnSpc>
                <a:spcPct val="80000"/>
              </a:lnSpc>
              <a:buNone/>
            </a:pPr>
            <a:r>
              <a:rPr lang="en-GB" dirty="0"/>
              <a:t>Lower AIC scores are better, and AIC penalizes models that use more parameters.</a:t>
            </a:r>
          </a:p>
          <a:p>
            <a:pPr marL="0" indent="0">
              <a:lnSpc>
                <a:spcPct val="80000"/>
              </a:lnSpc>
              <a:buNone/>
            </a:pPr>
            <a:r>
              <a:rPr lang="en-GB" dirty="0"/>
              <a:t>If two models explain the same amount of variation, the one with fewer parameters will have a lower AIC score and will be the better-fit model.</a:t>
            </a:r>
            <a:endParaRPr lang="en-GB" sz="2400" dirty="0"/>
          </a:p>
        </p:txBody>
      </p:sp>
    </p:spTree>
    <p:extLst>
      <p:ext uri="{BB962C8B-B14F-4D97-AF65-F5344CB8AC3E}">
        <p14:creationId xmlns:p14="http://schemas.microsoft.com/office/powerpoint/2010/main" val="208618367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12">
            <a:extLst>
              <a:ext uri="{FF2B5EF4-FFF2-40B4-BE49-F238E27FC236}">
                <a16:creationId xmlns:a16="http://schemas.microsoft.com/office/drawing/2014/main" id="{7C31C56C-8AD9-F542-825A-C27DFF14B999}"/>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model selection:</a:t>
            </a:r>
            <a:br>
              <a:rPr lang="en-US" dirty="0"/>
            </a:br>
            <a:r>
              <a:rPr lang="en-US" dirty="0"/>
              <a:t>the Akaike information criterion</a:t>
            </a:r>
            <a:br>
              <a:rPr lang="en-US" dirty="0"/>
            </a:br>
            <a:r>
              <a:rPr lang="en-US" dirty="0">
                <a:solidFill>
                  <a:srgbClr val="92D050"/>
                </a:solidFill>
              </a:rPr>
              <a:t>AIC</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80000"/>
              </a:lnSpc>
              <a:buNone/>
            </a:pPr>
            <a:r>
              <a:rPr lang="en-GB" dirty="0"/>
              <a:t>AIC determines the relative information value of the model using the maximum likelihood estimate and the number of parameters (independent variables) in the model. </a:t>
            </a:r>
          </a:p>
          <a:p>
            <a:pPr marL="0" indent="0">
              <a:lnSpc>
                <a:spcPct val="80000"/>
              </a:lnSpc>
              <a:buNone/>
            </a:pPr>
            <a:r>
              <a:rPr lang="en-GB" dirty="0">
                <a:solidFill>
                  <a:srgbClr val="92D050"/>
                </a:solidFill>
              </a:rPr>
              <a:t>AIC = 2K-2Ln(L)</a:t>
            </a:r>
          </a:p>
          <a:p>
            <a:pPr marL="0" indent="0">
              <a:lnSpc>
                <a:spcPct val="80000"/>
              </a:lnSpc>
              <a:buNone/>
            </a:pPr>
            <a:r>
              <a:rPr lang="en-GB" dirty="0">
                <a:solidFill>
                  <a:srgbClr val="92D050"/>
                </a:solidFill>
              </a:rPr>
              <a:t>K</a:t>
            </a:r>
            <a:r>
              <a:rPr lang="en-GB" dirty="0"/>
              <a:t> is the number of independent variables used and </a:t>
            </a:r>
            <a:r>
              <a:rPr lang="en-GB" dirty="0">
                <a:solidFill>
                  <a:srgbClr val="92D050"/>
                </a:solidFill>
              </a:rPr>
              <a:t>L</a:t>
            </a:r>
            <a:r>
              <a:rPr lang="en-GB" dirty="0"/>
              <a:t> is the log-likelihood estimate (a.k.a. the likelihood that the model could have produced your observed y-values). </a:t>
            </a:r>
          </a:p>
          <a:p>
            <a:pPr marL="0" indent="0">
              <a:lnSpc>
                <a:spcPct val="80000"/>
              </a:lnSpc>
              <a:buNone/>
            </a:pPr>
            <a:r>
              <a:rPr lang="en-GB" dirty="0"/>
              <a:t>To compare models using AIC, you need to calculate the AIC of each model. If a model is more than 2 AIC units lower than another, then it is considered significantly better than that model.</a:t>
            </a:r>
          </a:p>
        </p:txBody>
      </p:sp>
    </p:spTree>
    <p:extLst>
      <p:ext uri="{BB962C8B-B14F-4D97-AF65-F5344CB8AC3E}">
        <p14:creationId xmlns:p14="http://schemas.microsoft.com/office/powerpoint/2010/main" val="196574449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one-way ANOVA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62500" lnSpcReduction="20000"/>
          </a:bodyPr>
          <a:lstStyle/>
          <a:p>
            <a:pPr marL="0" indent="0">
              <a:buNone/>
            </a:pPr>
            <a:r>
              <a:rPr lang="en-US" sz="3400" dirty="0"/>
              <a:t>A one-way analysis of variance (ANOVA) is like an independent t-test, except that it can compare more than two groups.</a:t>
            </a:r>
          </a:p>
          <a:p>
            <a:pPr marL="0" indent="0">
              <a:buNone/>
            </a:pPr>
            <a:r>
              <a:rPr lang="en-US" sz="2600" dirty="0">
                <a:solidFill>
                  <a:srgbClr val="92D050"/>
                </a:solidFill>
              </a:rPr>
              <a:t>Appropriate data</a:t>
            </a:r>
          </a:p>
          <a:p>
            <a:pPr>
              <a:lnSpc>
                <a:spcPct val="100000"/>
              </a:lnSpc>
              <a:buFont typeface="Font di sistema regolare"/>
              <a:buChar char="→"/>
            </a:pPr>
            <a:r>
              <a:rPr lang="en-US" sz="2600" dirty="0"/>
              <a:t>One-way data.  That is, one measurement variable in two or more groups</a:t>
            </a:r>
          </a:p>
          <a:p>
            <a:pPr>
              <a:lnSpc>
                <a:spcPct val="100000"/>
              </a:lnSpc>
              <a:buFont typeface="Font di sistema regolare"/>
              <a:buChar char="→"/>
            </a:pPr>
            <a:r>
              <a:rPr lang="en-US" sz="2600" dirty="0"/>
              <a:t>Dependent variable is interval/ratio, and is continuous</a:t>
            </a:r>
          </a:p>
          <a:p>
            <a:pPr>
              <a:lnSpc>
                <a:spcPct val="100000"/>
              </a:lnSpc>
              <a:buFont typeface="Font di sistema regolare"/>
              <a:buChar char="→"/>
            </a:pPr>
            <a:r>
              <a:rPr lang="en-US" sz="2600" dirty="0"/>
              <a:t>Independent variable is a factor with two or more levels (two or more groups)</a:t>
            </a:r>
          </a:p>
          <a:p>
            <a:pPr>
              <a:lnSpc>
                <a:spcPct val="100000"/>
              </a:lnSpc>
              <a:buFont typeface="Font di sistema regolare"/>
              <a:buChar char="→"/>
            </a:pPr>
            <a:r>
              <a:rPr lang="en-US" sz="2600" dirty="0"/>
              <a:t>Residuals are normally distributed (moderate deviation from normally-distributed residuals is permissible)</a:t>
            </a:r>
          </a:p>
          <a:p>
            <a:pPr>
              <a:lnSpc>
                <a:spcPct val="100000"/>
              </a:lnSpc>
              <a:buFont typeface="Font di sistema regolare"/>
              <a:buChar char="→"/>
            </a:pPr>
            <a:r>
              <a:rPr lang="en-US" sz="2600" dirty="0"/>
              <a:t>Groups have the same variance (homoscedasticity)</a:t>
            </a:r>
          </a:p>
          <a:p>
            <a:pPr>
              <a:lnSpc>
                <a:spcPct val="100000"/>
              </a:lnSpc>
              <a:buFont typeface="Font di sistema regolare"/>
              <a:buChar char="→"/>
            </a:pPr>
            <a:r>
              <a:rPr lang="en-US" sz="2600" dirty="0"/>
              <a:t>Observations among groups are independent.</a:t>
            </a:r>
          </a:p>
          <a:p>
            <a:pPr marL="0" indent="0">
              <a:lnSpc>
                <a:spcPct val="100000"/>
              </a:lnSpc>
              <a:buNone/>
            </a:pPr>
            <a:r>
              <a:rPr lang="en-US" sz="2600" dirty="0">
                <a:solidFill>
                  <a:srgbClr val="92D050"/>
                </a:solidFill>
              </a:rPr>
              <a:t>Hypotheses</a:t>
            </a:r>
          </a:p>
          <a:p>
            <a:pPr>
              <a:lnSpc>
                <a:spcPct val="100000"/>
              </a:lnSpc>
              <a:buFont typeface="Font di sistema regolare"/>
              <a:buChar char="→"/>
            </a:pPr>
            <a:r>
              <a:rPr lang="en-US" sz="2600" dirty="0"/>
              <a:t>Null hypothesis:  The means of the measurement variable for each group are equal.</a:t>
            </a:r>
          </a:p>
          <a:p>
            <a:pPr>
              <a:lnSpc>
                <a:spcPct val="100000"/>
              </a:lnSpc>
              <a:buFont typeface="Font di sistema regolare"/>
              <a:buChar char="→"/>
            </a:pPr>
            <a:r>
              <a:rPr lang="en-US" sz="2600" dirty="0"/>
              <a:t>Alternative hypothesis (two-sided): The means of the measurement variable for among groups are not equal.</a:t>
            </a:r>
          </a:p>
        </p:txBody>
      </p:sp>
    </p:spTree>
    <p:extLst>
      <p:ext uri="{BB962C8B-B14F-4D97-AF65-F5344CB8AC3E}">
        <p14:creationId xmlns:p14="http://schemas.microsoft.com/office/powerpoint/2010/main" val="37577963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one-way ANOVA w/blocks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sz="2600" dirty="0">
                <a:solidFill>
                  <a:srgbClr val="92D050"/>
                </a:solidFill>
              </a:rPr>
              <a:t>Blocks</a:t>
            </a:r>
            <a:r>
              <a:rPr lang="en-US" sz="2600" dirty="0"/>
              <a:t> are used in an analysis of variance or similar models in order to account for suspected variation from factors other than the treatments or main independent variables being investigated.</a:t>
            </a:r>
          </a:p>
          <a:p>
            <a:pPr marL="0" indent="0">
              <a:buNone/>
            </a:pPr>
            <a:r>
              <a:rPr lang="en-US" sz="2600" dirty="0"/>
              <a:t>Traditionally, in agricultural experiments, plots would be arranged into blocks according to factors in the field that could not be controlled.</a:t>
            </a:r>
          </a:p>
          <a:p>
            <a:pPr marL="0" indent="0">
              <a:buNone/>
            </a:pPr>
            <a:r>
              <a:rPr lang="en-US" sz="2600" dirty="0"/>
              <a:t>The experiment might be designed in a randomized complete block design in which each block had a plot with each treatment.</a:t>
            </a:r>
          </a:p>
        </p:txBody>
      </p:sp>
    </p:spTree>
    <p:extLst>
      <p:ext uri="{BB962C8B-B14F-4D97-AF65-F5344CB8AC3E}">
        <p14:creationId xmlns:p14="http://schemas.microsoft.com/office/powerpoint/2010/main" val="197715090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one-way ANOVA w/blocks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40000" lnSpcReduction="20000"/>
          </a:bodyPr>
          <a:lstStyle/>
          <a:p>
            <a:pPr marL="0" indent="0">
              <a:buNone/>
            </a:pPr>
            <a:r>
              <a:rPr lang="en-US" sz="4500" dirty="0">
                <a:solidFill>
                  <a:srgbClr val="92D050"/>
                </a:solidFill>
              </a:rPr>
              <a:t>Appropriate data</a:t>
            </a:r>
          </a:p>
          <a:p>
            <a:pPr>
              <a:lnSpc>
                <a:spcPct val="100000"/>
              </a:lnSpc>
              <a:buFont typeface="Font di sistema regolare"/>
              <a:buChar char="→"/>
            </a:pPr>
            <a:r>
              <a:rPr lang="en-US" sz="3800" dirty="0"/>
              <a:t>One-way data, with blocks.  That is, one measurement variable in two or more groups, where each group is also distributed among at least two blocks</a:t>
            </a:r>
          </a:p>
          <a:p>
            <a:pPr>
              <a:lnSpc>
                <a:spcPct val="100000"/>
              </a:lnSpc>
              <a:buFont typeface="Font di sistema regolare"/>
              <a:buChar char="→"/>
            </a:pPr>
            <a:r>
              <a:rPr lang="en-US" sz="3800" dirty="0"/>
              <a:t>Dependent variable is interval/ratio, and is continuous</a:t>
            </a:r>
          </a:p>
          <a:p>
            <a:pPr>
              <a:lnSpc>
                <a:spcPct val="100000"/>
              </a:lnSpc>
              <a:buFont typeface="Font di sistema regolare"/>
              <a:buChar char="→"/>
            </a:pPr>
            <a:r>
              <a:rPr lang="en-US" sz="3800" dirty="0"/>
              <a:t>Independent variable is a factor with two or more levels.</a:t>
            </a:r>
          </a:p>
          <a:p>
            <a:pPr>
              <a:lnSpc>
                <a:spcPct val="100000"/>
              </a:lnSpc>
              <a:buFont typeface="Font di sistema regolare"/>
              <a:buChar char="→"/>
            </a:pPr>
            <a:r>
              <a:rPr lang="en-US" sz="3800" dirty="0"/>
              <a:t>A second independent variable is a blocking factor variable with two or more levels</a:t>
            </a:r>
          </a:p>
          <a:p>
            <a:pPr>
              <a:lnSpc>
                <a:spcPct val="100000"/>
              </a:lnSpc>
              <a:buFont typeface="Font di sistema regolare"/>
              <a:buChar char="→"/>
            </a:pPr>
            <a:r>
              <a:rPr lang="en-US" sz="3800" dirty="0"/>
              <a:t>Residuals are normally distributed </a:t>
            </a:r>
            <a:r>
              <a:rPr lang="en-US" sz="4000" dirty="0"/>
              <a:t>(moderate deviation from normally-distributed residuals is permissible)</a:t>
            </a:r>
            <a:endParaRPr lang="en-US" sz="3800" dirty="0"/>
          </a:p>
          <a:p>
            <a:pPr>
              <a:lnSpc>
                <a:spcPct val="100000"/>
              </a:lnSpc>
              <a:buFont typeface="Font di sistema regolare"/>
              <a:buChar char="→"/>
            </a:pPr>
            <a:r>
              <a:rPr lang="en-US" sz="3800" dirty="0"/>
              <a:t>Groups have the same variance (homoscedasticity)</a:t>
            </a:r>
          </a:p>
          <a:p>
            <a:pPr>
              <a:lnSpc>
                <a:spcPct val="100000"/>
              </a:lnSpc>
              <a:buFont typeface="Font di sistema regolare"/>
              <a:buChar char="→"/>
            </a:pPr>
            <a:r>
              <a:rPr lang="en-US" sz="3800" dirty="0"/>
              <a:t>Observations among groups are independent.</a:t>
            </a:r>
          </a:p>
          <a:p>
            <a:pPr marL="0" indent="0">
              <a:buNone/>
            </a:pPr>
            <a:r>
              <a:rPr lang="en-US" sz="2600" dirty="0"/>
              <a:t> </a:t>
            </a:r>
          </a:p>
          <a:p>
            <a:pPr marL="0" indent="0">
              <a:buNone/>
            </a:pPr>
            <a:r>
              <a:rPr lang="en-US" sz="4500" dirty="0">
                <a:solidFill>
                  <a:srgbClr val="92D050"/>
                </a:solidFill>
              </a:rPr>
              <a:t>Hypotheses</a:t>
            </a:r>
          </a:p>
          <a:p>
            <a:pPr>
              <a:lnSpc>
                <a:spcPct val="100000"/>
              </a:lnSpc>
              <a:buFont typeface="Font di sistema regolare"/>
              <a:buChar char="→"/>
            </a:pPr>
            <a:r>
              <a:rPr lang="en-US" sz="3800" dirty="0"/>
              <a:t>Null hypothesis:  The means of the measurement variable for each group are equal</a:t>
            </a:r>
          </a:p>
          <a:p>
            <a:pPr>
              <a:lnSpc>
                <a:spcPct val="100000"/>
              </a:lnSpc>
              <a:buFont typeface="Font di sistema regolare"/>
              <a:buChar char="→"/>
            </a:pPr>
            <a:r>
              <a:rPr lang="en-US" sz="3800" dirty="0"/>
              <a:t>Alternative hypothesis (two-sided): The means of the measurement variable for among groups are not equal</a:t>
            </a:r>
          </a:p>
          <a:p>
            <a:pPr>
              <a:lnSpc>
                <a:spcPct val="100000"/>
              </a:lnSpc>
              <a:buFont typeface="Font di sistema regolare"/>
              <a:buChar char="→"/>
            </a:pPr>
            <a:r>
              <a:rPr lang="en-US" sz="3800" dirty="0"/>
              <a:t>An additional null hypothesis is tested for the effect of blocks: The means of the measurement variable for each block are equal</a:t>
            </a:r>
          </a:p>
        </p:txBody>
      </p:sp>
    </p:spTree>
    <p:extLst>
      <p:ext uri="{BB962C8B-B14F-4D97-AF65-F5344CB8AC3E}">
        <p14:creationId xmlns:p14="http://schemas.microsoft.com/office/powerpoint/2010/main" val="8025464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one-way ANOVA w/random blocks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62500" lnSpcReduction="20000"/>
          </a:bodyPr>
          <a:lstStyle/>
          <a:p>
            <a:pPr marL="0" indent="0">
              <a:buNone/>
            </a:pPr>
            <a:r>
              <a:rPr lang="en-US" sz="4500" dirty="0"/>
              <a:t>Here, the analysis is done with a </a:t>
            </a:r>
            <a:r>
              <a:rPr lang="en-US" sz="4500" dirty="0">
                <a:solidFill>
                  <a:srgbClr val="92D050"/>
                </a:solidFill>
              </a:rPr>
              <a:t>mixed effects model</a:t>
            </a:r>
            <a:r>
              <a:rPr lang="en-US" sz="4500" dirty="0"/>
              <a:t>, with the treatments treated as a fixed effect and the blocks treated as a random effect.</a:t>
            </a:r>
          </a:p>
          <a:p>
            <a:pPr marL="0" indent="0">
              <a:buNone/>
            </a:pPr>
            <a:r>
              <a:rPr lang="en-US" sz="4500" dirty="0"/>
              <a:t> </a:t>
            </a:r>
          </a:p>
          <a:p>
            <a:pPr marL="0" indent="0">
              <a:buNone/>
            </a:pPr>
            <a:r>
              <a:rPr lang="en-US" sz="4500" dirty="0"/>
              <a:t>In analysis of variance, blocking variables are often treated as random variables.</a:t>
            </a:r>
          </a:p>
          <a:p>
            <a:pPr marL="0" indent="0">
              <a:buNone/>
            </a:pPr>
            <a:r>
              <a:rPr lang="en-US" sz="4500" dirty="0"/>
              <a:t>This is because the blocking variable represents a random selection of levels of that variable.</a:t>
            </a:r>
          </a:p>
          <a:p>
            <a:pPr marL="0" indent="0">
              <a:buNone/>
            </a:pPr>
            <a:endParaRPr lang="en-US" sz="4500" dirty="0"/>
          </a:p>
          <a:p>
            <a:pPr marL="0" indent="0">
              <a:buNone/>
            </a:pPr>
            <a:r>
              <a:rPr lang="en-US" sz="4500" dirty="0"/>
              <a:t>The analyst wants to take the effects of the blocking variable into account, but the identity of the specific levels of the blocks are not of interest.</a:t>
            </a:r>
            <a:endParaRPr lang="en-US" sz="3800" dirty="0"/>
          </a:p>
        </p:txBody>
      </p:sp>
    </p:spTree>
    <p:extLst>
      <p:ext uri="{BB962C8B-B14F-4D97-AF65-F5344CB8AC3E}">
        <p14:creationId xmlns:p14="http://schemas.microsoft.com/office/powerpoint/2010/main" val="360211899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two-way ANoVA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fontScale="85000" lnSpcReduction="20000"/>
          </a:bodyPr>
          <a:lstStyle/>
          <a:p>
            <a:pPr marL="0" indent="0">
              <a:buNone/>
            </a:pPr>
            <a:r>
              <a:rPr lang="en-GB" sz="2900" dirty="0"/>
              <a:t>A two-way ANOVA can investigate the main effects of each of two independent factor variables, as well as the effect of the interaction of these variables.</a:t>
            </a:r>
          </a:p>
          <a:p>
            <a:r>
              <a:rPr lang="en-GB" sz="2900" dirty="0">
                <a:solidFill>
                  <a:srgbClr val="92D050"/>
                </a:solidFill>
              </a:rPr>
              <a:t>Appropriate data</a:t>
            </a:r>
          </a:p>
          <a:p>
            <a:pPr>
              <a:lnSpc>
                <a:spcPct val="100000"/>
              </a:lnSpc>
              <a:buFont typeface="Font di sistema regolare"/>
              <a:buChar char="→"/>
            </a:pPr>
            <a:r>
              <a:rPr lang="en-GB" sz="2400" dirty="0"/>
              <a:t>Two-way data</a:t>
            </a:r>
          </a:p>
          <a:p>
            <a:pPr>
              <a:lnSpc>
                <a:spcPct val="100000"/>
              </a:lnSpc>
              <a:buFont typeface="Font di sistema regolare"/>
              <a:buChar char="→"/>
            </a:pPr>
            <a:r>
              <a:rPr lang="en-GB" sz="2400" dirty="0"/>
              <a:t>Dependent variable is interval/ratio, and is continuous</a:t>
            </a:r>
          </a:p>
          <a:p>
            <a:pPr>
              <a:lnSpc>
                <a:spcPct val="100000"/>
              </a:lnSpc>
              <a:buFont typeface="Font di sistema regolare"/>
              <a:buChar char="→"/>
            </a:pPr>
            <a:r>
              <a:rPr lang="en-GB" sz="2400" dirty="0"/>
              <a:t>Independent variables are a factor with two or more levels</a:t>
            </a:r>
          </a:p>
          <a:p>
            <a:pPr>
              <a:lnSpc>
                <a:spcPct val="100000"/>
              </a:lnSpc>
              <a:buFont typeface="Font di sistema regolare"/>
              <a:buChar char="→"/>
            </a:pPr>
            <a:r>
              <a:rPr lang="en-GB" sz="2400" dirty="0"/>
              <a:t>Residuals are normally distributed (moderate deviation from normally-distributed residuals is permissible) </a:t>
            </a:r>
          </a:p>
          <a:p>
            <a:pPr>
              <a:lnSpc>
                <a:spcPct val="100000"/>
              </a:lnSpc>
              <a:buFont typeface="Font di sistema regolare"/>
              <a:buChar char="→"/>
            </a:pPr>
            <a:r>
              <a:rPr lang="en-GB" sz="2400" dirty="0"/>
              <a:t>Groups have the same variance (homoscedasticity)</a:t>
            </a:r>
          </a:p>
          <a:p>
            <a:pPr>
              <a:lnSpc>
                <a:spcPct val="100000"/>
              </a:lnSpc>
              <a:buFont typeface="Font di sistema regolare"/>
              <a:buChar char="→"/>
            </a:pPr>
            <a:r>
              <a:rPr lang="en-GB" sz="2400" dirty="0"/>
              <a:t>Observations among groups are independent</a:t>
            </a:r>
          </a:p>
          <a:p>
            <a:r>
              <a:rPr lang="en-GB" sz="2900" dirty="0">
                <a:solidFill>
                  <a:srgbClr val="92D050"/>
                </a:solidFill>
              </a:rPr>
              <a:t>Hypotheses</a:t>
            </a:r>
          </a:p>
          <a:p>
            <a:pPr>
              <a:lnSpc>
                <a:spcPct val="100000"/>
              </a:lnSpc>
              <a:buFont typeface="Font di sistema regolare"/>
              <a:buChar char="→"/>
            </a:pPr>
            <a:r>
              <a:rPr lang="en-GB" sz="2400" dirty="0"/>
              <a:t>Null hypothesis 1:  The means of the dependent variable for each group in the first independent variable are equal</a:t>
            </a:r>
          </a:p>
          <a:p>
            <a:pPr>
              <a:lnSpc>
                <a:spcPct val="100000"/>
              </a:lnSpc>
              <a:buFont typeface="Font di sistema regolare"/>
              <a:buChar char="→"/>
            </a:pPr>
            <a:r>
              <a:rPr lang="en-GB" sz="2400" dirty="0"/>
              <a:t>Alternative hypothesis 1 (two-sided): The means of the dependent variable for each group in the first independent variable are not equal </a:t>
            </a:r>
          </a:p>
        </p:txBody>
      </p:sp>
    </p:spTree>
    <p:extLst>
      <p:ext uri="{BB962C8B-B14F-4D97-AF65-F5344CB8AC3E}">
        <p14:creationId xmlns:p14="http://schemas.microsoft.com/office/powerpoint/2010/main" val="397357264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repeated measure ANoVA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marL="0" indent="0">
              <a:buNone/>
            </a:pPr>
            <a:r>
              <a:rPr lang="en-GB" sz="2400" dirty="0"/>
              <a:t>When an experimental design takes measurements on the same experimental unit over time, the analysis of the data must take into account the probability that measurements for a given experimental unit will be correlated in some way.</a:t>
            </a:r>
          </a:p>
          <a:p>
            <a:pPr marL="0" indent="0">
              <a:buNone/>
            </a:pPr>
            <a:r>
              <a:rPr lang="en-GB" sz="2400" dirty="0"/>
              <a:t>For example, if we were measuring calorie intake for students, we would expect that if one student had a higher intake at Time 1, that that student would have a higher intake others at Time 2, and so on.</a:t>
            </a:r>
          </a:p>
        </p:txBody>
      </p:sp>
    </p:spTree>
    <p:extLst>
      <p:ext uri="{BB962C8B-B14F-4D97-AF65-F5344CB8AC3E}">
        <p14:creationId xmlns:p14="http://schemas.microsoft.com/office/powerpoint/2010/main" val="151186335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correlation &amp; linear regression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246186"/>
            <a:ext cx="6574112" cy="6435968"/>
          </a:xfrm>
        </p:spPr>
        <p:txBody>
          <a:bodyPr anchor="ctr">
            <a:normAutofit/>
          </a:bodyPr>
          <a:lstStyle/>
          <a:p>
            <a:pPr>
              <a:lnSpc>
                <a:spcPct val="80000"/>
              </a:lnSpc>
              <a:buFont typeface="Font di sistema regolare"/>
              <a:buChar char="→"/>
            </a:pPr>
            <a:r>
              <a:rPr lang="en-GB" sz="2400" dirty="0"/>
              <a:t>Correlation and linear regression each explore the relationship between two quantitative variables. </a:t>
            </a:r>
          </a:p>
          <a:p>
            <a:pPr>
              <a:lnSpc>
                <a:spcPct val="80000"/>
              </a:lnSpc>
              <a:buFont typeface="Font di sistema regolare"/>
              <a:buChar char="→"/>
            </a:pPr>
            <a:r>
              <a:rPr lang="en-GB" sz="2400" dirty="0"/>
              <a:t>Correlation determines if one variable varies systematically as another variable changes.  It does not specify that one variable is the dependent variable and the other is the independent variable.</a:t>
            </a:r>
          </a:p>
          <a:p>
            <a:pPr>
              <a:lnSpc>
                <a:spcPct val="80000"/>
              </a:lnSpc>
              <a:buFont typeface="Font di sistema regolare"/>
              <a:buChar char="→"/>
            </a:pPr>
            <a:r>
              <a:rPr lang="en-GB" sz="2400" dirty="0"/>
              <a:t>The three forms of correlation presented here are </a:t>
            </a:r>
            <a:r>
              <a:rPr lang="en-GB" sz="2400" dirty="0">
                <a:solidFill>
                  <a:srgbClr val="92D050"/>
                </a:solidFill>
              </a:rPr>
              <a:t>Pearson</a:t>
            </a:r>
            <a:r>
              <a:rPr lang="en-GB" sz="2400" dirty="0"/>
              <a:t>, </a:t>
            </a:r>
            <a:r>
              <a:rPr lang="en-GB" sz="2400" dirty="0">
                <a:solidFill>
                  <a:srgbClr val="92D050"/>
                </a:solidFill>
              </a:rPr>
              <a:t>Kendall</a:t>
            </a:r>
            <a:r>
              <a:rPr lang="en-GB" sz="2400" dirty="0"/>
              <a:t>, and </a:t>
            </a:r>
            <a:r>
              <a:rPr lang="en-GB" sz="2400" dirty="0">
                <a:solidFill>
                  <a:srgbClr val="92D050"/>
                </a:solidFill>
              </a:rPr>
              <a:t>Spearman</a:t>
            </a:r>
            <a:r>
              <a:rPr lang="en-GB" sz="2400" dirty="0"/>
              <a:t>.</a:t>
            </a:r>
          </a:p>
          <a:p>
            <a:pPr>
              <a:lnSpc>
                <a:spcPct val="80000"/>
              </a:lnSpc>
              <a:buFont typeface="Font di sistema regolare"/>
              <a:buChar char="→"/>
            </a:pPr>
            <a:r>
              <a:rPr lang="en-GB" sz="2400" dirty="0"/>
              <a:t>The test determining the p-value for Pearson correlation is a parametric test that assumes that data are bivariate normal.  Kendall and Spearman correlation use nonparametric tests. </a:t>
            </a:r>
          </a:p>
        </p:txBody>
      </p:sp>
    </p:spTree>
    <p:extLst>
      <p:ext uri="{BB962C8B-B14F-4D97-AF65-F5344CB8AC3E}">
        <p14:creationId xmlns:p14="http://schemas.microsoft.com/office/powerpoint/2010/main" val="3426325188"/>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2150</Words>
  <Application>Microsoft Macintosh PowerPoint</Application>
  <PresentationFormat>Widescreen</PresentationFormat>
  <Paragraphs>200</Paragraphs>
  <Slides>27</Slides>
  <Notes>27</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27</vt:i4>
      </vt:variant>
    </vt:vector>
  </HeadingPairs>
  <TitlesOfParts>
    <vt:vector size="36" baseType="lpstr">
      <vt:lpstr>Arial</vt:lpstr>
      <vt:lpstr>Calibri</vt:lpstr>
      <vt:lpstr>Calibri Light</vt:lpstr>
      <vt:lpstr>Font di sistema regolare</vt:lpstr>
      <vt:lpstr>Tw Cen MT</vt:lpstr>
      <vt:lpstr>Tw Cen MT Condensed</vt:lpstr>
      <vt:lpstr>Wingdings 3</vt:lpstr>
      <vt:lpstr>Tema di Office</vt:lpstr>
      <vt:lpstr>Integrale</vt:lpstr>
      <vt:lpstr>Data analysis with R Bruno Bellisario, Phd</vt:lpstr>
      <vt:lpstr>one-way ANOVA</vt:lpstr>
      <vt:lpstr>one-way ANOVA</vt:lpstr>
      <vt:lpstr>one-way ANOVA w/blocks</vt:lpstr>
      <vt:lpstr>one-way ANOVA w/blocks</vt:lpstr>
      <vt:lpstr>one-way ANOVA w/random blocks</vt:lpstr>
      <vt:lpstr>two-way ANoVA</vt:lpstr>
      <vt:lpstr>repeated measure ANoVA</vt:lpstr>
      <vt:lpstr>correlation &amp; linear regression</vt:lpstr>
      <vt:lpstr>correlation &amp; linear regression</vt:lpstr>
      <vt:lpstr>correlation &amp; linear regression</vt:lpstr>
      <vt:lpstr>correlation &amp; linear regression</vt:lpstr>
      <vt:lpstr>correlation &amp; linear regression</vt:lpstr>
      <vt:lpstr>correlation &amp; linear regression</vt:lpstr>
      <vt:lpstr>correlation &amp; linear regression</vt:lpstr>
      <vt:lpstr>correlation &amp; linear regression</vt:lpstr>
      <vt:lpstr>correlation &amp; linear regression</vt:lpstr>
      <vt:lpstr>correlation &amp; linear regression</vt:lpstr>
      <vt:lpstr>correlation &amp; linear regression</vt:lpstr>
      <vt:lpstr>Assessing model assumptions: formal tests to assess normality of residuals</vt:lpstr>
      <vt:lpstr>Assessing model assumptions: formal tests to assess normality of residuals</vt:lpstr>
      <vt:lpstr>Assessing model assumptions: formal tests to assess normality of residuals</vt:lpstr>
      <vt:lpstr>Assessing model assumptions: formal tests to assess normality of residuals</vt:lpstr>
      <vt:lpstr>model selection: the Akaike information criterion AIC</vt:lpstr>
      <vt:lpstr>model selection: the Akaike information criterion AIC</vt:lpstr>
      <vt:lpstr>model selection: the Akaike information criterion AIC</vt:lpstr>
      <vt:lpstr>model selection: the Akaike information criterion AIC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20</cp:revision>
  <dcterms:created xsi:type="dcterms:W3CDTF">2021-05-15T15:20:46Z</dcterms:created>
  <dcterms:modified xsi:type="dcterms:W3CDTF">2021-05-22T14:12:06Z</dcterms:modified>
</cp:coreProperties>
</file>